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25"/>
  </p:notesMasterIdLst>
  <p:sldIdLst>
    <p:sldId id="364" r:id="rId2"/>
    <p:sldId id="393" r:id="rId3"/>
    <p:sldId id="402" r:id="rId4"/>
    <p:sldId id="403" r:id="rId5"/>
    <p:sldId id="404" r:id="rId6"/>
    <p:sldId id="405" r:id="rId7"/>
    <p:sldId id="406" r:id="rId8"/>
    <p:sldId id="394" r:id="rId9"/>
    <p:sldId id="395" r:id="rId10"/>
    <p:sldId id="396" r:id="rId11"/>
    <p:sldId id="407" r:id="rId12"/>
    <p:sldId id="397" r:id="rId13"/>
    <p:sldId id="408" r:id="rId14"/>
    <p:sldId id="398" r:id="rId15"/>
    <p:sldId id="399" r:id="rId16"/>
    <p:sldId id="400" r:id="rId17"/>
    <p:sldId id="409" r:id="rId18"/>
    <p:sldId id="410" r:id="rId19"/>
    <p:sldId id="411" r:id="rId20"/>
    <p:sldId id="412" r:id="rId21"/>
    <p:sldId id="413" r:id="rId22"/>
    <p:sldId id="414" r:id="rId23"/>
    <p:sldId id="379" r:id="rId24"/>
  </p:sldIdLst>
  <p:sldSz cx="13439775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ben Enikolopov" initials="RE" lastIdx="6" clrIdx="0">
    <p:extLst>
      <p:ext uri="{19B8F6BF-5375-455C-9EA6-DF929625EA0E}">
        <p15:presenceInfo xmlns:p15="http://schemas.microsoft.com/office/powerpoint/2012/main" userId="S::ruben.enikolopov@upf.edu::b8d11b41-af72-4ead-aedc-3aa7d5c756ed" providerId="AD"/>
      </p:ext>
    </p:extLst>
  </p:cmAuthor>
  <p:cmAuthor id="2" name="Gumbina Evgeniya" initials="GE" lastIdx="11" clrIdx="1">
    <p:extLst>
      <p:ext uri="{19B8F6BF-5375-455C-9EA6-DF929625EA0E}">
        <p15:presenceInfo xmlns:p15="http://schemas.microsoft.com/office/powerpoint/2012/main" userId="S-1-5-21-682003330-1336601894-839522115-202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3A6E"/>
    <a:srgbClr val="575656"/>
    <a:srgbClr val="DDDDDD"/>
    <a:srgbClr val="595959"/>
    <a:srgbClr val="D4125C"/>
    <a:srgbClr val="9A0E43"/>
    <a:srgbClr val="D9D9D9"/>
    <a:srgbClr val="7F0B37"/>
    <a:srgbClr val="00B3E7"/>
    <a:srgbClr val="005D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4" autoAdjust="0"/>
    <p:restoredTop sz="94663"/>
  </p:normalViewPr>
  <p:slideViewPr>
    <p:cSldViewPr snapToGrid="0">
      <p:cViewPr varScale="1">
        <p:scale>
          <a:sx n="74" d="100"/>
          <a:sy n="74" d="100"/>
        </p:scale>
        <p:origin x="6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E7E77-4AB8-4D07-A819-4ED10F398857}" type="datetimeFigureOut">
              <a:rPr lang="ru-RU" smtClean="0"/>
              <a:t>28.10.2021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59544E-ED71-4A69-8B22-7829CB85AD4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4979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9544E-ED71-4A69-8B22-7829CB85AD4E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4497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9544E-ED71-4A69-8B22-7829CB85AD4E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09589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9544E-ED71-4A69-8B22-7829CB85AD4E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39346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9544E-ED71-4A69-8B22-7829CB85AD4E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5064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9972" y="1237197"/>
            <a:ext cx="1007983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9972" y="3970580"/>
            <a:ext cx="10079831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08AD-10BD-4ACF-98CA-BF503974A0E1}" type="datetimeFigureOut">
              <a:rPr lang="ru-RU" smtClean="0"/>
              <a:t>28.10.2021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D7EA7-DE5D-4C5C-A5FE-42ED8F2A72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7005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08AD-10BD-4ACF-98CA-BF503974A0E1}" type="datetimeFigureOut">
              <a:rPr lang="ru-RU" smtClean="0"/>
              <a:t>28.10.2021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D7EA7-DE5D-4C5C-A5FE-42ED8F2A72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0736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17839" y="402483"/>
            <a:ext cx="2897951" cy="64064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3985" y="402483"/>
            <a:ext cx="8525857" cy="64064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08AD-10BD-4ACF-98CA-BF503974A0E1}" type="datetimeFigureOut">
              <a:rPr lang="ru-RU" smtClean="0"/>
              <a:t>28.10.2021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D7EA7-DE5D-4C5C-A5FE-42ED8F2A72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9432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4">
            <a:extLst>
              <a:ext uri="{FF2B5EF4-FFF2-40B4-BE49-F238E27FC236}">
                <a16:creationId xmlns:a16="http://schemas.microsoft.com/office/drawing/2014/main" id="{9AC4658C-D571-49EB-BCA6-F2C10B3E165A}"/>
              </a:ext>
            </a:extLst>
          </p:cNvPr>
          <p:cNvSpPr txBox="1">
            <a:spLocks/>
          </p:cNvSpPr>
          <p:nvPr userDrawn="1"/>
        </p:nvSpPr>
        <p:spPr>
          <a:xfrm>
            <a:off x="12666236" y="7248525"/>
            <a:ext cx="606996" cy="31115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CDBD563E-B0D3-447F-AFD2-910202E21ABB}" type="slidenum">
              <a:rPr lang="ru-RU" sz="1287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pPr/>
              <a:t>‹#›</a:t>
            </a:fld>
            <a:endParaRPr lang="ru-RU" sz="1287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10515071" y="66486"/>
            <a:ext cx="2470548" cy="2508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30" dirty="0">
                <a:solidFill>
                  <a:schemeClr val="accent5">
                    <a:lumMod val="20000"/>
                    <a:lumOff val="80000"/>
                  </a:schemeClr>
                </a:solidFill>
                <a:latin typeface="GillSans-Light"/>
              </a:rPr>
              <a:t>РОССИЙСКАЯ ЭКОНОМИЧЕСКАЯ ШКОЛА</a:t>
            </a:r>
            <a:endParaRPr lang="ru-RU" sz="103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344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5191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08AD-10BD-4ACF-98CA-BF503974A0E1}" type="datetimeFigureOut">
              <a:rPr lang="ru-RU" smtClean="0"/>
              <a:t>28.10.2021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D7EA7-DE5D-4C5C-A5FE-42ED8F2A72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0184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6985" y="1884670"/>
            <a:ext cx="11591806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6985" y="5059034"/>
            <a:ext cx="11591806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08AD-10BD-4ACF-98CA-BF503974A0E1}" type="datetimeFigureOut">
              <a:rPr lang="ru-RU" smtClean="0"/>
              <a:t>28.10.2021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D7EA7-DE5D-4C5C-A5FE-42ED8F2A72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4088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3985" y="2012414"/>
            <a:ext cx="5711904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886" y="2012414"/>
            <a:ext cx="5711904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08AD-10BD-4ACF-98CA-BF503974A0E1}" type="datetimeFigureOut">
              <a:rPr lang="ru-RU" smtClean="0"/>
              <a:t>28.10.2021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D7EA7-DE5D-4C5C-A5FE-42ED8F2A72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957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735" y="402483"/>
            <a:ext cx="11591806" cy="146118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5736" y="1853171"/>
            <a:ext cx="5685654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736" y="2761381"/>
            <a:ext cx="5685654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03886" y="1853171"/>
            <a:ext cx="5713655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03886" y="2761381"/>
            <a:ext cx="5713655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08AD-10BD-4ACF-98CA-BF503974A0E1}" type="datetimeFigureOut">
              <a:rPr lang="ru-RU" smtClean="0"/>
              <a:t>28.10.2021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D7EA7-DE5D-4C5C-A5FE-42ED8F2A72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6827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08AD-10BD-4ACF-98CA-BF503974A0E1}" type="datetimeFigureOut">
              <a:rPr lang="ru-RU" smtClean="0"/>
              <a:t>28.10.2021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D7EA7-DE5D-4C5C-A5FE-42ED8F2A72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7760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08AD-10BD-4ACF-98CA-BF503974A0E1}" type="datetimeFigureOut">
              <a:rPr lang="ru-RU" smtClean="0"/>
              <a:t>28.10.2021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D7EA7-DE5D-4C5C-A5FE-42ED8F2A72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6934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736" y="503978"/>
            <a:ext cx="4334677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3655" y="1088454"/>
            <a:ext cx="6803886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5736" y="2267902"/>
            <a:ext cx="4334677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08AD-10BD-4ACF-98CA-BF503974A0E1}" type="datetimeFigureOut">
              <a:rPr lang="ru-RU" smtClean="0"/>
              <a:t>28.10.2021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D7EA7-DE5D-4C5C-A5FE-42ED8F2A72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1558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736" y="503978"/>
            <a:ext cx="4334677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713655" y="1088454"/>
            <a:ext cx="6803886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5736" y="2267902"/>
            <a:ext cx="4334677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08AD-10BD-4ACF-98CA-BF503974A0E1}" type="datetimeFigureOut">
              <a:rPr lang="ru-RU" smtClean="0"/>
              <a:t>28.10.2021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D7EA7-DE5D-4C5C-A5FE-42ED8F2A72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8661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23985" y="402483"/>
            <a:ext cx="11591806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3985" y="2012414"/>
            <a:ext cx="11591806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3985" y="7006699"/>
            <a:ext cx="302394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608AD-10BD-4ACF-98CA-BF503974A0E1}" type="datetimeFigureOut">
              <a:rPr lang="ru-RU" smtClean="0"/>
              <a:t>28.10.2021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51926" y="7006699"/>
            <a:ext cx="4535924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91841" y="7006699"/>
            <a:ext cx="302394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D7EA7-DE5D-4C5C-A5FE-42ED8F2A72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7095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85" r:id="rId12"/>
    <p:sldLayoutId id="2147483699" r:id="rId13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7559675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5708073"/>
            <a:ext cx="13439775" cy="15987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1584159" y="1551872"/>
            <a:ext cx="707019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cap="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Как страны с развивающимися рынками борются с кризисами?</a:t>
            </a:r>
            <a:endParaRPr lang="ru-RU" sz="4400" cap="all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Segoe UI" panose="020B0502040204020203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481" y="355322"/>
            <a:ext cx="2407116" cy="1695152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1307358" y="1704109"/>
            <a:ext cx="0" cy="2472106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940643" y="6056748"/>
            <a:ext cx="56545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cap="all" dirty="0">
                <a:solidFill>
                  <a:srgbClr val="0B3A6E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Валерий Черноокий</a:t>
            </a:r>
            <a:endParaRPr lang="en-US" sz="3200" b="1" cap="all" dirty="0">
              <a:solidFill>
                <a:srgbClr val="0B3A6E"/>
              </a:solidFill>
              <a:latin typeface="Verdana" panose="020B0604030504040204" pitchFamily="34" charset="0"/>
              <a:ea typeface="Verdana" panose="020B0604030504040204" pitchFamily="34" charset="0"/>
              <a:cs typeface="Segoe UI" panose="020B0502040204020203" pitchFamily="34" charset="0"/>
            </a:endParaRPr>
          </a:p>
          <a:p>
            <a:r>
              <a:rPr lang="ru-RU" sz="2400" b="1" cap="all" dirty="0">
                <a:solidFill>
                  <a:srgbClr val="0B3A6E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Профессор РЭШ</a:t>
            </a:r>
          </a:p>
        </p:txBody>
      </p:sp>
    </p:spTree>
    <p:extLst>
      <p:ext uri="{BB962C8B-B14F-4D97-AF65-F5344CB8AC3E}">
        <p14:creationId xmlns:p14="http://schemas.microsoft.com/office/powerpoint/2010/main" val="2326090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1803019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2959667" y="385011"/>
            <a:ext cx="78454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Причины кризисов в странах с развивающимися рынками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535820" y="0"/>
            <a:ext cx="131287" cy="1803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81" y="385011"/>
            <a:ext cx="1663329" cy="1171359"/>
          </a:xfrm>
          <a:prstGeom prst="rect">
            <a:avLst/>
          </a:prstGeom>
        </p:spPr>
      </p:pic>
      <p:sp>
        <p:nvSpPr>
          <p:cNvPr id="25" name="Google Shape;64;p15">
            <a:extLst>
              <a:ext uri="{FF2B5EF4-FFF2-40B4-BE49-F238E27FC236}">
                <a16:creationId xmlns:a16="http://schemas.microsoft.com/office/drawing/2014/main" id="{4B4D772C-113A-46FC-9351-DF5712798234}"/>
              </a:ext>
            </a:extLst>
          </p:cNvPr>
          <p:cNvSpPr txBox="1">
            <a:spLocks/>
          </p:cNvSpPr>
          <p:nvPr/>
        </p:nvSpPr>
        <p:spPr>
          <a:xfrm>
            <a:off x="1361209" y="2055829"/>
            <a:ext cx="10484427" cy="5118835"/>
          </a:xfrm>
          <a:prstGeom prst="rect">
            <a:avLst/>
          </a:prstGeom>
        </p:spPr>
        <p:txBody>
          <a:bodyPr spcFirstLastPara="1" vert="horz" wrap="square" lIns="134372" tIns="134372" rIns="134372" bIns="134372" rtlCol="0" anchor="t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  <a:buNone/>
            </a:pP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</a:rPr>
              <a:t>. Кризисы платежного баланса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Резкое ухудшение условий торговли и сокращение чистого экспорта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Внезапная остановка притока иностранного капитала</a:t>
            </a: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560" dirty="0">
                <a:latin typeface="Verdana" panose="020B0604030504040204" pitchFamily="34" charset="0"/>
                <a:ea typeface="Verdana" panose="020B0604030504040204" pitchFamily="34" charset="0"/>
              </a:rPr>
              <a:t>высокая неопределенность в мировой экономике (снижение аппетита к рисковым активам)</a:t>
            </a: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560" dirty="0">
                <a:latin typeface="Verdana" panose="020B0604030504040204" pitchFamily="34" charset="0"/>
                <a:ea typeface="Verdana" panose="020B0604030504040204" pitchFamily="34" charset="0"/>
              </a:rPr>
              <a:t>кредитно-денежная политика в развитых странах (</a:t>
            </a:r>
            <a:r>
              <a:rPr lang="ru-RU" sz="1560" dirty="0" err="1">
                <a:latin typeface="Verdana" panose="020B0604030504040204" pitchFamily="34" charset="0"/>
                <a:ea typeface="Verdana" panose="020B0604030504040204" pitchFamily="34" charset="0"/>
              </a:rPr>
              <a:t>taper</a:t>
            </a:r>
            <a:r>
              <a:rPr lang="ru-RU" sz="156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1560" dirty="0" err="1">
                <a:latin typeface="Verdana" panose="020B0604030504040204" pitchFamily="34" charset="0"/>
                <a:ea typeface="Verdana" panose="020B0604030504040204" pitchFamily="34" charset="0"/>
              </a:rPr>
              <a:t>tantrum</a:t>
            </a:r>
            <a:r>
              <a:rPr lang="ru-RU" sz="1560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  <a:endParaRPr lang="en-US" sz="156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Плавающий валютный курс - обесценение национальной валюты (</a:t>
            </a:r>
            <a:r>
              <a:rPr lang="ru-RU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shock</a:t>
            </a: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absorber</a:t>
            </a: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Фиксированный валютный курс - валютные интервенции и/или девальвация национальной валюты </a:t>
            </a:r>
          </a:p>
        </p:txBody>
      </p:sp>
    </p:spTree>
    <p:extLst>
      <p:ext uri="{BB962C8B-B14F-4D97-AF65-F5344CB8AC3E}">
        <p14:creationId xmlns:p14="http://schemas.microsoft.com/office/powerpoint/2010/main" val="849074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1803019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2959667" y="385011"/>
            <a:ext cx="78454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ПОТОКИ КАПИТАЛА В СТРАНАХ С РАЗВИВАЮЩИМИСЯ РЫНКАМИ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535820" y="0"/>
            <a:ext cx="131287" cy="1803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81" y="385011"/>
            <a:ext cx="1663329" cy="117135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68F3C13-7F1B-45F5-8B93-DF7E2B9C8B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5906" y="2086439"/>
            <a:ext cx="10080924" cy="483884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0DBF5B5-E2F3-4C88-BCDC-600FA544940C}"/>
              </a:ext>
            </a:extLst>
          </p:cNvPr>
          <p:cNvSpPr txBox="1"/>
          <p:nvPr/>
        </p:nvSpPr>
        <p:spPr>
          <a:xfrm>
            <a:off x="1849581" y="6617505"/>
            <a:ext cx="2400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Source: IMF WEO 2019</a:t>
            </a:r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848311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1803019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2959667" y="385011"/>
            <a:ext cx="78454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Причины кризисов в странах с развивающимися рынками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535820" y="0"/>
            <a:ext cx="131287" cy="1803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81" y="385011"/>
            <a:ext cx="1663329" cy="1171359"/>
          </a:xfrm>
          <a:prstGeom prst="rect">
            <a:avLst/>
          </a:prstGeom>
        </p:spPr>
      </p:pic>
      <p:sp>
        <p:nvSpPr>
          <p:cNvPr id="25" name="Google Shape;64;p15">
            <a:extLst>
              <a:ext uri="{FF2B5EF4-FFF2-40B4-BE49-F238E27FC236}">
                <a16:creationId xmlns:a16="http://schemas.microsoft.com/office/drawing/2014/main" id="{4B4D772C-113A-46FC-9351-DF5712798234}"/>
              </a:ext>
            </a:extLst>
          </p:cNvPr>
          <p:cNvSpPr txBox="1">
            <a:spLocks/>
          </p:cNvSpPr>
          <p:nvPr/>
        </p:nvSpPr>
        <p:spPr>
          <a:xfrm>
            <a:off x="1477672" y="1780518"/>
            <a:ext cx="10484427" cy="5118835"/>
          </a:xfrm>
          <a:prstGeom prst="rect">
            <a:avLst/>
          </a:prstGeom>
        </p:spPr>
        <p:txBody>
          <a:bodyPr spcFirstLastPara="1" vert="horz" wrap="square" lIns="134372" tIns="134372" rIns="134372" bIns="134372" rtlCol="0" anchor="t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  <a:buNone/>
            </a:pPr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</a:rPr>
              <a:t>2. Валютные кризисы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Стимулирующие девальвации</a:t>
            </a: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560" dirty="0">
                <a:latin typeface="Verdana" panose="020B0604030504040204" pitchFamily="34" charset="0"/>
                <a:ea typeface="Verdana" panose="020B0604030504040204" pitchFamily="34" charset="0"/>
              </a:rPr>
              <a:t>Рост ценовой конкурентоспособности отечественных товаров - увеличение экспорта и сокращение импорта, рост промышленного производства и занятости</a:t>
            </a: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560" dirty="0">
                <a:latin typeface="Verdana" panose="020B0604030504040204" pitchFamily="34" charset="0"/>
                <a:ea typeface="Verdana" panose="020B0604030504040204" pitchFamily="34" charset="0"/>
              </a:rPr>
              <a:t>Чаще всего происходят при отказе от завышенного фиксированного курса, при наличии высокой безработицы и избыточных мощностей в промышленности</a:t>
            </a: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560" dirty="0">
                <a:latin typeface="Verdana" panose="020B0604030504040204" pitchFamily="34" charset="0"/>
                <a:ea typeface="Verdana" panose="020B0604030504040204" pitchFamily="34" charset="0"/>
              </a:rPr>
              <a:t>Выигрывают не все: потребители и производители товаров и услуг, ориентированных на внутренний рынок сталкиваются с ростом цен и затрат на импорт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Сжимающие девальвации</a:t>
            </a: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560" dirty="0">
                <a:latin typeface="Verdana" panose="020B0604030504040204" pitchFamily="34" charset="0"/>
                <a:ea typeface="Verdana" panose="020B0604030504040204" pitchFamily="34" charset="0"/>
              </a:rPr>
              <a:t>Балансовые эффекты - несоответствие валютной структуры активов и пассивов</a:t>
            </a: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560" dirty="0">
                <a:latin typeface="Verdana" panose="020B0604030504040204" pitchFamily="34" charset="0"/>
                <a:ea typeface="Verdana" panose="020B0604030504040204" pitchFamily="34" charset="0"/>
              </a:rPr>
              <a:t>Перекрытие доступа экспортеров к торговым кредитам</a:t>
            </a: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560" dirty="0">
                <a:latin typeface="Verdana" panose="020B0604030504040204" pitchFamily="34" charset="0"/>
                <a:ea typeface="Verdana" panose="020B0604030504040204" pitchFamily="34" charset="0"/>
              </a:rPr>
              <a:t>Ужесточение кредитно-денежной политики для предотвращения роста инфляции и оттока капитала</a:t>
            </a:r>
          </a:p>
        </p:txBody>
      </p:sp>
    </p:spTree>
    <p:extLst>
      <p:ext uri="{BB962C8B-B14F-4D97-AF65-F5344CB8AC3E}">
        <p14:creationId xmlns:p14="http://schemas.microsoft.com/office/powerpoint/2010/main" val="13180516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1803019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2959667" y="385011"/>
            <a:ext cx="78454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ОТТОК КАПИТАЛА и КРЕДИТНО-ДЕНЕЖНАЯ ПОЛИТИКА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535820" y="0"/>
            <a:ext cx="131287" cy="1803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81" y="385011"/>
            <a:ext cx="1663329" cy="1171359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8646E3D-9D12-4067-8538-984BE04EAE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362" y="2111524"/>
            <a:ext cx="5403048" cy="5227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109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1803019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2959667" y="385011"/>
            <a:ext cx="78454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Причины кризисов в странах с развивающимися рынками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535820" y="0"/>
            <a:ext cx="131287" cy="1803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81" y="385011"/>
            <a:ext cx="1663329" cy="1171359"/>
          </a:xfrm>
          <a:prstGeom prst="rect">
            <a:avLst/>
          </a:prstGeom>
        </p:spPr>
      </p:pic>
      <p:sp>
        <p:nvSpPr>
          <p:cNvPr id="25" name="Google Shape;64;p15">
            <a:extLst>
              <a:ext uri="{FF2B5EF4-FFF2-40B4-BE49-F238E27FC236}">
                <a16:creationId xmlns:a16="http://schemas.microsoft.com/office/drawing/2014/main" id="{4B4D772C-113A-46FC-9351-DF5712798234}"/>
              </a:ext>
            </a:extLst>
          </p:cNvPr>
          <p:cNvSpPr txBox="1">
            <a:spLocks/>
          </p:cNvSpPr>
          <p:nvPr/>
        </p:nvSpPr>
        <p:spPr>
          <a:xfrm>
            <a:off x="1394545" y="2224594"/>
            <a:ext cx="10484427" cy="5118835"/>
          </a:xfrm>
          <a:prstGeom prst="rect">
            <a:avLst/>
          </a:prstGeom>
        </p:spPr>
        <p:txBody>
          <a:bodyPr spcFirstLastPara="1" vert="horz" wrap="square" lIns="134372" tIns="134372" rIns="134372" bIns="134372" rtlCol="0" anchor="t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  <a:buNone/>
            </a:pPr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</a:rPr>
              <a:t>3. Суверенные дефолты 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Высокий уровень внешнего государственного долга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Государственный долг в иностранной валюте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Краткосрочный государственный долг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Низкие суверенные рейтинги и высокие премии за риск 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Высокая стоимость обслуживания внешнего долга</a:t>
            </a:r>
            <a:endParaRPr lang="ru-RU" sz="156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2823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1803019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2959667" y="385011"/>
            <a:ext cx="78454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Причины кризисов в странах с развивающимися рынками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535820" y="0"/>
            <a:ext cx="131287" cy="1803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81" y="385011"/>
            <a:ext cx="1663329" cy="1171359"/>
          </a:xfrm>
          <a:prstGeom prst="rect">
            <a:avLst/>
          </a:prstGeom>
        </p:spPr>
      </p:pic>
      <p:sp>
        <p:nvSpPr>
          <p:cNvPr id="25" name="Google Shape;64;p15">
            <a:extLst>
              <a:ext uri="{FF2B5EF4-FFF2-40B4-BE49-F238E27FC236}">
                <a16:creationId xmlns:a16="http://schemas.microsoft.com/office/drawing/2014/main" id="{4B4D772C-113A-46FC-9351-DF5712798234}"/>
              </a:ext>
            </a:extLst>
          </p:cNvPr>
          <p:cNvSpPr txBox="1">
            <a:spLocks/>
          </p:cNvSpPr>
          <p:nvPr/>
        </p:nvSpPr>
        <p:spPr>
          <a:xfrm>
            <a:off x="1477672" y="2224594"/>
            <a:ext cx="10484427" cy="5118835"/>
          </a:xfrm>
          <a:prstGeom prst="rect">
            <a:avLst/>
          </a:prstGeom>
        </p:spPr>
        <p:txBody>
          <a:bodyPr spcFirstLastPara="1" vert="horz" wrap="square" lIns="134372" tIns="134372" rIns="134372" bIns="134372" rtlCol="0" anchor="t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  <a:buNone/>
            </a:pPr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</a:rPr>
              <a:t>4. Высокая инфляция и гиперинфляция 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Низкая фискальная дисциплина, популизм, негативные шоки предложения и/или внешние шоки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Зависимый от правительства центральный банк, квазифискальные меры 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Низкое доверие к проводимой кредитно-денежной политике, высокие инфляционные ожидания, высокие издержки снижения инфляции</a:t>
            </a:r>
            <a:endParaRPr lang="ru-RU" sz="156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834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1803019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2959667" y="385011"/>
            <a:ext cx="78454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Как СТРАНЫ с РАЗВИВАЮЩИМИСЯ РЫНКАМИ готовятся к кризисам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535820" y="0"/>
            <a:ext cx="131287" cy="1803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81" y="385011"/>
            <a:ext cx="1663329" cy="1171359"/>
          </a:xfrm>
          <a:prstGeom prst="rect">
            <a:avLst/>
          </a:prstGeom>
        </p:spPr>
      </p:pic>
      <p:sp>
        <p:nvSpPr>
          <p:cNvPr id="25" name="Google Shape;64;p15">
            <a:extLst>
              <a:ext uri="{FF2B5EF4-FFF2-40B4-BE49-F238E27FC236}">
                <a16:creationId xmlns:a16="http://schemas.microsoft.com/office/drawing/2014/main" id="{4B4D772C-113A-46FC-9351-DF5712798234}"/>
              </a:ext>
            </a:extLst>
          </p:cNvPr>
          <p:cNvSpPr txBox="1">
            <a:spLocks/>
          </p:cNvSpPr>
          <p:nvPr/>
        </p:nvSpPr>
        <p:spPr>
          <a:xfrm>
            <a:off x="1477672" y="2082003"/>
            <a:ext cx="10484427" cy="5118835"/>
          </a:xfrm>
          <a:prstGeom prst="rect">
            <a:avLst/>
          </a:prstGeom>
        </p:spPr>
        <p:txBody>
          <a:bodyPr spcFirstLastPara="1" vert="horz" wrap="square" lIns="134372" tIns="134372" rIns="134372" bIns="134372" rtlCol="0" anchor="t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  <a:buNone/>
            </a:pPr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</a:rPr>
              <a:t>1. Снижение зависимости от внешних шоков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Фискальные правила и стабилизационные фонды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560" dirty="0">
                <a:latin typeface="Verdana" panose="020B0604030504040204" pitchFamily="34" charset="0"/>
                <a:ea typeface="Verdana" panose="020B0604030504040204" pitchFamily="34" charset="0"/>
              </a:rPr>
              <a:t>Медный фонд Чили, Фонд национального благосостояния России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Хеджирование краткосрочных рисков, связанных с условиями торговли</a:t>
            </a: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560" dirty="0">
                <a:latin typeface="Verdana" panose="020B0604030504040204" pitchFamily="34" charset="0"/>
                <a:ea typeface="Verdana" panose="020B0604030504040204" pitchFamily="34" charset="0"/>
              </a:rPr>
              <a:t>Программа хеджирования цен на нефть в Мексике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Структурные меры, направленные на диверсификацию экспорта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560" dirty="0">
                <a:latin typeface="Verdana" panose="020B0604030504040204" pitchFamily="34" charset="0"/>
                <a:ea typeface="Verdana" panose="020B0604030504040204" pitchFamily="34" charset="0"/>
              </a:rPr>
              <a:t>улучшение делового климата, вовлечение в глобальные цепочки производства, привлечение прямых инвестиций и трансфер технологий, создание промышленных и инновационных кластеров, экспортные субсидии и кредиты т.д.  </a:t>
            </a:r>
            <a:endParaRPr lang="en-US" sz="156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560" dirty="0">
                <a:latin typeface="Verdana" panose="020B0604030504040204" pitchFamily="34" charset="0"/>
                <a:ea typeface="Verdana" panose="020B0604030504040204" pitchFamily="34" charset="0"/>
              </a:rPr>
              <a:t>успешные примеры</a:t>
            </a:r>
            <a:r>
              <a:rPr lang="en-US" sz="1560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ru-RU" sz="1560" dirty="0">
                <a:latin typeface="Verdana" panose="020B0604030504040204" pitchFamily="34" charset="0"/>
                <a:ea typeface="Verdana" panose="020B0604030504040204" pitchFamily="34" charset="0"/>
              </a:rPr>
              <a:t>Чили, Малайзия, Мексика</a:t>
            </a:r>
          </a:p>
        </p:txBody>
      </p:sp>
    </p:spTree>
    <p:extLst>
      <p:ext uri="{BB962C8B-B14F-4D97-AF65-F5344CB8AC3E}">
        <p14:creationId xmlns:p14="http://schemas.microsoft.com/office/powerpoint/2010/main" val="34746398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1803019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2959667" y="385011"/>
            <a:ext cx="78454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Как СТРАНЫ с РАЗВИВАЮЩИМИСЯ РЫНКАМИ готовятся к кризисам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535820" y="0"/>
            <a:ext cx="131287" cy="1803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81" y="385011"/>
            <a:ext cx="1663329" cy="1171359"/>
          </a:xfrm>
          <a:prstGeom prst="rect">
            <a:avLst/>
          </a:prstGeom>
        </p:spPr>
      </p:pic>
      <p:sp>
        <p:nvSpPr>
          <p:cNvPr id="25" name="Google Shape;64;p15">
            <a:extLst>
              <a:ext uri="{FF2B5EF4-FFF2-40B4-BE49-F238E27FC236}">
                <a16:creationId xmlns:a16="http://schemas.microsoft.com/office/drawing/2014/main" id="{4B4D772C-113A-46FC-9351-DF5712798234}"/>
              </a:ext>
            </a:extLst>
          </p:cNvPr>
          <p:cNvSpPr txBox="1">
            <a:spLocks/>
          </p:cNvSpPr>
          <p:nvPr/>
        </p:nvSpPr>
        <p:spPr>
          <a:xfrm>
            <a:off x="1477672" y="2082003"/>
            <a:ext cx="10484427" cy="5118835"/>
          </a:xfrm>
          <a:prstGeom prst="rect">
            <a:avLst/>
          </a:prstGeom>
        </p:spPr>
        <p:txBody>
          <a:bodyPr spcFirstLastPara="1" vert="horz" wrap="square" lIns="134372" tIns="134372" rIns="134372" bIns="134372" rtlCol="0" anchor="t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  <a:buNone/>
            </a:pPr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</a:rPr>
              <a:t>2. Стабилизация инфляции и инфляционное таргетирование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Плавающий валютный курс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Инфляционное таргетирование  </a:t>
            </a: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560" dirty="0">
                <a:latin typeface="Verdana" panose="020B0604030504040204" pitchFamily="34" charset="0"/>
                <a:ea typeface="Verdana" panose="020B0604030504040204" pitchFamily="34" charset="0"/>
              </a:rPr>
              <a:t>Независимый центральный банк, явная цель по инфляции, повышение прозрачности решений</a:t>
            </a: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560" dirty="0">
                <a:latin typeface="Verdana" panose="020B0604030504040204" pitchFamily="34" charset="0"/>
                <a:ea typeface="Verdana" panose="020B0604030504040204" pitchFamily="34" charset="0"/>
              </a:rPr>
              <a:t>Позволяет заякорить инфляционные ожидания</a:t>
            </a: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560" dirty="0">
                <a:latin typeface="Verdana" panose="020B0604030504040204" pitchFamily="34" charset="0"/>
                <a:ea typeface="Verdana" panose="020B0604030504040204" pitchFamily="34" charset="0"/>
              </a:rPr>
              <a:t>Снижает эффект переноса валютного курса на инфляцию и увеличивает пространство для контрциклической кредитно-денежной политики</a:t>
            </a:r>
          </a:p>
        </p:txBody>
      </p:sp>
    </p:spTree>
    <p:extLst>
      <p:ext uri="{BB962C8B-B14F-4D97-AF65-F5344CB8AC3E}">
        <p14:creationId xmlns:p14="http://schemas.microsoft.com/office/powerpoint/2010/main" val="473450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1803019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2959667" y="385011"/>
            <a:ext cx="78454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Как СТРАНЫ с РАЗВИВАЮЩИМИСЯ РЫНКАМИ готовятся к кризисам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535820" y="0"/>
            <a:ext cx="131287" cy="1803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81" y="385011"/>
            <a:ext cx="1663329" cy="1171359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B223373-6974-4209-8EE4-77B15F89F4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45621" y="2640188"/>
            <a:ext cx="10990104" cy="394614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C5F7328-10C4-4BFF-81A9-9AEA3D69A409}"/>
              </a:ext>
            </a:extLst>
          </p:cNvPr>
          <p:cNvSpPr txBox="1"/>
          <p:nvPr/>
        </p:nvSpPr>
        <p:spPr>
          <a:xfrm>
            <a:off x="1335669" y="6586332"/>
            <a:ext cx="3205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Source: </a:t>
            </a:r>
            <a:r>
              <a:rPr lang="en-US" sz="1400" i="1" dirty="0">
                <a:effectLst/>
              </a:rPr>
              <a:t>Ha, Stocker</a:t>
            </a:r>
            <a:r>
              <a:rPr lang="ru-RU" sz="1400" i="1" dirty="0">
                <a:effectLst/>
              </a:rPr>
              <a:t> </a:t>
            </a:r>
            <a:r>
              <a:rPr lang="en-US" sz="1400" i="1" dirty="0">
                <a:effectLst/>
              </a:rPr>
              <a:t>&amp; Yilmazkuday (2020)</a:t>
            </a:r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41716398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1803019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2959667" y="385011"/>
            <a:ext cx="78454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Как СТРАНЫ с РАЗВИВАЮЩИМИСЯ РЫНКАМИ готовятся к кризисам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535820" y="0"/>
            <a:ext cx="131287" cy="1803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81" y="385011"/>
            <a:ext cx="1663329" cy="1171359"/>
          </a:xfrm>
          <a:prstGeom prst="rect">
            <a:avLst/>
          </a:prstGeom>
        </p:spPr>
      </p:pic>
      <p:sp>
        <p:nvSpPr>
          <p:cNvPr id="25" name="Google Shape;64;p15">
            <a:extLst>
              <a:ext uri="{FF2B5EF4-FFF2-40B4-BE49-F238E27FC236}">
                <a16:creationId xmlns:a16="http://schemas.microsoft.com/office/drawing/2014/main" id="{4B4D772C-113A-46FC-9351-DF5712798234}"/>
              </a:ext>
            </a:extLst>
          </p:cNvPr>
          <p:cNvSpPr txBox="1">
            <a:spLocks/>
          </p:cNvSpPr>
          <p:nvPr/>
        </p:nvSpPr>
        <p:spPr>
          <a:xfrm>
            <a:off x="1477672" y="2082003"/>
            <a:ext cx="10484427" cy="5118835"/>
          </a:xfrm>
          <a:prstGeom prst="rect">
            <a:avLst/>
          </a:prstGeom>
        </p:spPr>
        <p:txBody>
          <a:bodyPr spcFirstLastPara="1" vert="horz" wrap="square" lIns="134372" tIns="134372" rIns="134372" bIns="134372" rtlCol="0" anchor="t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  <a:buNone/>
            </a:pP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</a:rPr>
              <a:t>. Макропруденциальная политика и ограничения на движение капитала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Ограничения на движение краткосрочного капитала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(налоги на приток капитала, установление минимального срока инвестиций, лимиты на долю нерезидентов и т.д.) </a:t>
            </a: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</a:rPr>
              <a:t>налог на приток капитала в Бразилии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Макропруденциальная политика </a:t>
            </a: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560" dirty="0">
                <a:latin typeface="Verdana" panose="020B0604030504040204" pitchFamily="34" charset="0"/>
                <a:ea typeface="Verdana" panose="020B0604030504040204" pitchFamily="34" charset="0"/>
              </a:rPr>
              <a:t>Контрциклические буферы капитала</a:t>
            </a: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560" dirty="0">
                <a:latin typeface="Verdana" panose="020B0604030504040204" pitchFamily="34" charset="0"/>
                <a:ea typeface="Verdana" panose="020B0604030504040204" pitchFamily="34" charset="0"/>
              </a:rPr>
              <a:t>Ограничения на заимствования в иностранной валюте</a:t>
            </a: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560" dirty="0">
                <a:latin typeface="Verdana" panose="020B0604030504040204" pitchFamily="34" charset="0"/>
                <a:ea typeface="Verdana" panose="020B0604030504040204" pitchFamily="34" charset="0"/>
              </a:rPr>
              <a:t>Микропруденциальные лимиты на кредиты с высокой долговой нагрузкой или на необеспеченные кредиты с длинным сроком</a:t>
            </a:r>
          </a:p>
        </p:txBody>
      </p:sp>
    </p:spTree>
    <p:extLst>
      <p:ext uri="{BB962C8B-B14F-4D97-AF65-F5344CB8AC3E}">
        <p14:creationId xmlns:p14="http://schemas.microsoft.com/office/powerpoint/2010/main" val="1421396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75596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5200669"/>
            <a:ext cx="13439775" cy="21061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1275319" y="563088"/>
            <a:ext cx="54445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МИССИЯ РЭШ</a:t>
            </a:r>
            <a:endParaRPr lang="ru-RU" sz="48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Segoe UI" panose="020B0502040204020203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3495" y="427794"/>
            <a:ext cx="2430265" cy="171145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21613D1-3209-48EB-A113-B6951C1BAAC9}"/>
              </a:ext>
            </a:extLst>
          </p:cNvPr>
          <p:cNvSpPr txBox="1"/>
          <p:nvPr/>
        </p:nvSpPr>
        <p:spPr>
          <a:xfrm>
            <a:off x="1398683" y="2555675"/>
            <a:ext cx="10016567" cy="2195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100"/>
              </a:lnSpc>
            </a:pPr>
            <a:r>
              <a:rPr lang="ru-RU" sz="309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СОВРЕМЕННОЕ ЭКОНОМИЧЕСКОЕ</a:t>
            </a:r>
            <a:br>
              <a:rPr lang="ru-RU" sz="309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</a:br>
            <a:r>
              <a:rPr lang="ru-RU" sz="309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ОБРАЗОВАНИЕ И ИССЛЕДОВАНИЯ</a:t>
            </a:r>
          </a:p>
          <a:p>
            <a:pPr>
              <a:lnSpc>
                <a:spcPts val="4100"/>
              </a:lnSpc>
            </a:pPr>
            <a:r>
              <a:rPr lang="ru-RU" sz="309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ДЛЯ РОССИЙСКОГО ОБЩЕСТВА,</a:t>
            </a:r>
          </a:p>
          <a:p>
            <a:pPr>
              <a:lnSpc>
                <a:spcPts val="4100"/>
              </a:lnSpc>
            </a:pPr>
            <a:r>
              <a:rPr lang="ru-RU" sz="309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БИЗНЕСА И ГОСУДАРСТВА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533832" y="2321198"/>
            <a:ext cx="678425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CD468AC-5742-4D5A-B580-17DB598C413A}"/>
              </a:ext>
            </a:extLst>
          </p:cNvPr>
          <p:cNvSpPr txBox="1"/>
          <p:nvPr/>
        </p:nvSpPr>
        <p:spPr>
          <a:xfrm>
            <a:off x="1398683" y="5446261"/>
            <a:ext cx="9571702" cy="1602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100"/>
              </a:lnSpc>
              <a:buClr>
                <a:srgbClr val="0B396D"/>
              </a:buClr>
            </a:pPr>
            <a:r>
              <a:rPr lang="ru-RU" b="1" dirty="0"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•  </a:t>
            </a:r>
            <a:r>
              <a:rPr lang="ru-RU" sz="2400" b="1" dirty="0"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Образование</a:t>
            </a: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   </a:t>
            </a:r>
            <a:r>
              <a:rPr lang="ru-RU" b="1" dirty="0"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•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   </a:t>
            </a:r>
            <a:r>
              <a:rPr lang="ru-RU" sz="2400" b="1" dirty="0"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Научные исследования</a:t>
            </a:r>
            <a:b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</a:br>
            <a:r>
              <a:rPr lang="ru-RU" b="1" dirty="0"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•</a:t>
            </a:r>
            <a:r>
              <a:rPr lang="ru-RU" sz="2400" b="1" dirty="0"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  Привлечение в Россию ученых мирового уровня</a:t>
            </a:r>
            <a:b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</a:br>
            <a:r>
              <a:rPr lang="ru-RU" b="1" dirty="0"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•</a:t>
            </a:r>
            <a:r>
              <a:rPr lang="ru-RU" sz="2400" b="1" dirty="0"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  Прикладные исследовательские проекты</a:t>
            </a:r>
          </a:p>
        </p:txBody>
      </p:sp>
    </p:spTree>
    <p:extLst>
      <p:ext uri="{BB962C8B-B14F-4D97-AF65-F5344CB8AC3E}">
        <p14:creationId xmlns:p14="http://schemas.microsoft.com/office/powerpoint/2010/main" val="9138746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1803019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2918103" y="530484"/>
            <a:ext cx="78454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ОСОБЕННОСТИ Кризиса </a:t>
            </a:r>
            <a:r>
              <a:rPr lang="en-US" sz="32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COVID-19</a:t>
            </a:r>
            <a:endParaRPr lang="ru-RU" sz="3200" b="1" cap="all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535820" y="0"/>
            <a:ext cx="131287" cy="1803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81" y="385011"/>
            <a:ext cx="1663329" cy="1171359"/>
          </a:xfrm>
          <a:prstGeom prst="rect">
            <a:avLst/>
          </a:prstGeom>
        </p:spPr>
      </p:pic>
      <p:sp>
        <p:nvSpPr>
          <p:cNvPr id="25" name="Google Shape;64;p15">
            <a:extLst>
              <a:ext uri="{FF2B5EF4-FFF2-40B4-BE49-F238E27FC236}">
                <a16:creationId xmlns:a16="http://schemas.microsoft.com/office/drawing/2014/main" id="{4B4D772C-113A-46FC-9351-DF5712798234}"/>
              </a:ext>
            </a:extLst>
          </p:cNvPr>
          <p:cNvSpPr txBox="1">
            <a:spLocks/>
          </p:cNvSpPr>
          <p:nvPr/>
        </p:nvSpPr>
        <p:spPr>
          <a:xfrm>
            <a:off x="1477672" y="2082003"/>
            <a:ext cx="10484427" cy="5118835"/>
          </a:xfrm>
          <a:prstGeom prst="rect">
            <a:avLst/>
          </a:prstGeom>
        </p:spPr>
        <p:txBody>
          <a:bodyPr spcFirstLastPara="1" vert="horz" wrap="square" lIns="134372" tIns="134372" rIns="134372" bIns="134372" rtlCol="0" anchor="t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  <a:buNone/>
            </a:pP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Комбинация шоков спроса и предложения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800" dirty="0">
                <a:latin typeface="Verdana" panose="020B0604030504040204" pitchFamily="34" charset="0"/>
                <a:ea typeface="Verdana" panose="020B0604030504040204" pitchFamily="34" charset="0"/>
              </a:rPr>
              <a:t>Шок предложения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800" dirty="0">
                <a:latin typeface="Verdana" panose="020B0604030504040204" pitchFamily="34" charset="0"/>
                <a:ea typeface="Verdana" panose="020B0604030504040204" pitchFamily="34" charset="0"/>
              </a:rPr>
              <a:t>Производство во многих отраслях сектора услуг остановлено локдауном и мерами социального дистанцирования</a:t>
            </a: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800" dirty="0">
                <a:latin typeface="Verdana" panose="020B0604030504040204" pitchFamily="34" charset="0"/>
                <a:ea typeface="Verdana" panose="020B0604030504040204" pitchFamily="34" charset="0"/>
              </a:rPr>
              <a:t>Нарушены производственные и логистические цепочки поставок товаров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800" dirty="0">
                <a:latin typeface="Verdana" panose="020B0604030504040204" pitchFamily="34" charset="0"/>
                <a:ea typeface="Verdana" panose="020B0604030504040204" pitchFamily="34" charset="0"/>
              </a:rPr>
              <a:t>Шок спроса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800" dirty="0">
                <a:latin typeface="Verdana" panose="020B0604030504040204" pitchFamily="34" charset="0"/>
                <a:ea typeface="Verdana" panose="020B0604030504040204" pitchFamily="34" charset="0"/>
              </a:rPr>
              <a:t>Падение доходов работников и компаний в наиболее затронутых отраслях и рост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1800" dirty="0">
                <a:latin typeface="Verdana" panose="020B0604030504040204" pitchFamily="34" charset="0"/>
                <a:ea typeface="Verdana" panose="020B0604030504040204" pitchFamily="34" charset="0"/>
              </a:rPr>
              <a:t>сбережений (вынужденных и по мотиву предосторожности)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1800" dirty="0">
                <a:latin typeface="Verdana" panose="020B0604030504040204" pitchFamily="34" charset="0"/>
                <a:ea typeface="Verdana" panose="020B0604030504040204" pitchFamily="34" charset="0"/>
              </a:rPr>
              <a:t>у менее затронутых</a:t>
            </a:r>
          </a:p>
          <a:p>
            <a:pPr lvl="1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800" dirty="0">
                <a:latin typeface="Verdana" panose="020B0604030504040204" pitchFamily="34" charset="0"/>
                <a:ea typeface="Verdana" panose="020B0604030504040204" pitchFamily="34" charset="0"/>
              </a:rPr>
              <a:t>Государственная расходы и мягкая кредитно-денежная политика частично компенсировали этот выпадающий спрос 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endParaRPr lang="ru-RU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endParaRPr lang="ru-RU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5541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1803019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2918103" y="362900"/>
            <a:ext cx="78454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Внешние УСЛОВИЯ во время кризиса </a:t>
            </a:r>
            <a:r>
              <a:rPr lang="en-US" sz="32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COVID-19</a:t>
            </a:r>
            <a:endParaRPr lang="ru-RU" sz="3200" b="1" cap="all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535820" y="0"/>
            <a:ext cx="131287" cy="1803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81" y="385011"/>
            <a:ext cx="1663329" cy="1171359"/>
          </a:xfrm>
          <a:prstGeom prst="rect">
            <a:avLst/>
          </a:prstGeom>
        </p:spPr>
      </p:pic>
      <p:sp>
        <p:nvSpPr>
          <p:cNvPr id="25" name="Google Shape;64;p15">
            <a:extLst>
              <a:ext uri="{FF2B5EF4-FFF2-40B4-BE49-F238E27FC236}">
                <a16:creationId xmlns:a16="http://schemas.microsoft.com/office/drawing/2014/main" id="{4B4D772C-113A-46FC-9351-DF5712798234}"/>
              </a:ext>
            </a:extLst>
          </p:cNvPr>
          <p:cNvSpPr txBox="1">
            <a:spLocks/>
          </p:cNvSpPr>
          <p:nvPr/>
        </p:nvSpPr>
        <p:spPr>
          <a:xfrm>
            <a:off x="1252867" y="2845539"/>
            <a:ext cx="10484427" cy="3150016"/>
          </a:xfrm>
          <a:prstGeom prst="rect">
            <a:avLst/>
          </a:prstGeom>
        </p:spPr>
        <p:txBody>
          <a:bodyPr spcFirstLastPara="1" vert="horz" wrap="square" lIns="134372" tIns="134372" rIns="134372" bIns="134372" rtlCol="0" anchor="t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Кратковременный отток капитала и ухудшение условий торговли в развивающихся странах во втором квартале 2020 г.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Мягкая кредитно-денежная и фискальная политика в развитых странах привела к росту глобальной ликвидности и восстановлению спроса на рисковые активы во второй половине 2020 г.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Помощь международных организаций</a:t>
            </a:r>
          </a:p>
        </p:txBody>
      </p:sp>
    </p:spTree>
    <p:extLst>
      <p:ext uri="{BB962C8B-B14F-4D97-AF65-F5344CB8AC3E}">
        <p14:creationId xmlns:p14="http://schemas.microsoft.com/office/powerpoint/2010/main" val="12255383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1803019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2918103" y="362900"/>
            <a:ext cx="78454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Внешние УСЛОВИЯ во время кризиса </a:t>
            </a:r>
            <a:r>
              <a:rPr lang="en-US" sz="32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COVID-19</a:t>
            </a:r>
            <a:endParaRPr lang="ru-RU" sz="3200" b="1" cap="all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535820" y="0"/>
            <a:ext cx="131287" cy="1803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81" y="385011"/>
            <a:ext cx="1663329" cy="1171359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DB76E92-3C1A-47B0-81B2-D7BD592A98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613" y="2165919"/>
            <a:ext cx="9792547" cy="497477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B85CF3D-EB2A-48B3-B16F-2D045CBD34AB}"/>
              </a:ext>
            </a:extLst>
          </p:cNvPr>
          <p:cNvSpPr txBox="1"/>
          <p:nvPr/>
        </p:nvSpPr>
        <p:spPr>
          <a:xfrm>
            <a:off x="1823613" y="6888998"/>
            <a:ext cx="2400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Source: IMF WEO </a:t>
            </a:r>
            <a:r>
              <a:rPr lang="ru-RU" sz="1400" i="1" dirty="0"/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6655037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63240" y="1"/>
            <a:ext cx="11545473" cy="75596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7343981" y="1"/>
            <a:ext cx="6095794" cy="7559673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1613D1-3209-48EB-A113-B6951C1BAAC9}"/>
              </a:ext>
            </a:extLst>
          </p:cNvPr>
          <p:cNvSpPr txBox="1"/>
          <p:nvPr/>
        </p:nvSpPr>
        <p:spPr>
          <a:xfrm>
            <a:off x="1334382" y="2543114"/>
            <a:ext cx="5438460" cy="1823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ru-RU" sz="4400" b="1" cap="all" dirty="0">
                <a:solidFill>
                  <a:srgbClr val="0B3A6E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СПАСИБО</a:t>
            </a:r>
          </a:p>
          <a:p>
            <a:pPr algn="ctr">
              <a:lnSpc>
                <a:spcPts val="4500"/>
              </a:lnSpc>
            </a:pPr>
            <a:endParaRPr lang="ru-RU" sz="4400" b="1" cap="all" dirty="0">
              <a:solidFill>
                <a:srgbClr val="0B3A6E"/>
              </a:solidFill>
              <a:latin typeface="Verdana" panose="020B0604030504040204" pitchFamily="34" charset="0"/>
              <a:ea typeface="Verdana" panose="020B0604030504040204" pitchFamily="34" charset="0"/>
              <a:cs typeface="Segoe UI" panose="020B0502040204020203" pitchFamily="34" charset="0"/>
            </a:endParaRPr>
          </a:p>
          <a:p>
            <a:pPr algn="ctr">
              <a:lnSpc>
                <a:spcPts val="4500"/>
              </a:lnSpc>
            </a:pPr>
            <a:r>
              <a:rPr lang="ru-RU" sz="4400" b="1" cap="all" dirty="0">
                <a:solidFill>
                  <a:srgbClr val="0B3A6E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ЗА ВНИМАНИЕ!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1817" y="513695"/>
            <a:ext cx="2003109" cy="1410640"/>
          </a:xfrm>
          <a:prstGeom prst="rect">
            <a:avLst/>
          </a:prstGeom>
        </p:spPr>
      </p:pic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097" y="1"/>
            <a:ext cx="761147" cy="7559673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</p:spTree>
    <p:extLst>
      <p:ext uri="{BB962C8B-B14F-4D97-AF65-F5344CB8AC3E}">
        <p14:creationId xmlns:p14="http://schemas.microsoft.com/office/powerpoint/2010/main" val="232338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1803019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3058472" y="609121"/>
            <a:ext cx="8641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Введение</a:t>
            </a:r>
            <a:r>
              <a:rPr lang="en-US" sz="32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ru-RU" sz="32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Два кризиса в Индонезии 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535820" y="0"/>
            <a:ext cx="131287" cy="1803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81" y="385011"/>
            <a:ext cx="1663329" cy="1171359"/>
          </a:xfrm>
          <a:prstGeom prst="rect">
            <a:avLst/>
          </a:prstGeom>
        </p:spPr>
      </p:pic>
      <p:sp>
        <p:nvSpPr>
          <p:cNvPr id="25" name="Google Shape;64;p15">
            <a:extLst>
              <a:ext uri="{FF2B5EF4-FFF2-40B4-BE49-F238E27FC236}">
                <a16:creationId xmlns:a16="http://schemas.microsoft.com/office/drawing/2014/main" id="{4B4D772C-113A-46FC-9351-DF5712798234}"/>
              </a:ext>
            </a:extLst>
          </p:cNvPr>
          <p:cNvSpPr txBox="1">
            <a:spLocks/>
          </p:cNvSpPr>
          <p:nvPr/>
        </p:nvSpPr>
        <p:spPr>
          <a:xfrm>
            <a:off x="745114" y="2055829"/>
            <a:ext cx="11949546" cy="5118835"/>
          </a:xfrm>
          <a:prstGeom prst="rect">
            <a:avLst/>
          </a:prstGeom>
        </p:spPr>
        <p:txBody>
          <a:bodyPr spcFirstLastPara="1" vert="horz" wrap="square" lIns="134372" tIns="134372" rIns="134372" bIns="134372" rtlCol="0" anchor="t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  <a:buNone/>
            </a:pP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</a:rPr>
              <a:t>Азиатский кризис (1997-1998 гг.)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</a:rPr>
              <a:t>июль-август 1997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</a:rPr>
              <a:t>внезапная остановка притока капитала, падение курса рупии на 27%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</a:rPr>
              <a:t>ноябрь-декабрь 1997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</a:rPr>
              <a:t>банковская паника (охвачены банки, контролирующие 50% активов), Банк Индонезии проводит мягкую денежную политику, масштабное вливание ликвидности в банковскую систему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</a:rPr>
              <a:t>январь 1998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</a:rPr>
              <a:t> падение рупии в 3 раза, инфляция в 1998 г. составила 80%, падение ВВП на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13%</a:t>
            </a:r>
            <a:endParaRPr lang="ru-RU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  <a:buNone/>
            </a:pPr>
            <a:r>
              <a:rPr lang="ru-RU" sz="1800" b="1" dirty="0">
                <a:latin typeface="Verdana" panose="020B0604030504040204" pitchFamily="34" charset="0"/>
                <a:ea typeface="Verdana" panose="020B0604030504040204" pitchFamily="34" charset="0"/>
              </a:rPr>
              <a:t>Кризис </a:t>
            </a: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COVID-19</a:t>
            </a:r>
            <a:r>
              <a:rPr lang="ru-RU" sz="1800" b="1" dirty="0">
                <a:latin typeface="Verdana" panose="020B0604030504040204" pitchFamily="34" charset="0"/>
                <a:ea typeface="Verdana" panose="020B0604030504040204" pitchFamily="34" charset="0"/>
              </a:rPr>
              <a:t> (2020 г.)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</a:rPr>
              <a:t>объем государственной поддержки экономики в размере 4.4% ВВП</a:t>
            </a:r>
            <a:endParaRPr lang="en-U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</a:rPr>
              <a:t>снижение ключевой ставки на 1.25 </a:t>
            </a:r>
            <a:r>
              <a:rPr lang="ru-RU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п.п</a:t>
            </a:r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</a:rPr>
              <a:t>., соглашение Банка Индонезии с правительством о прямом выкупе государственных облигаций на сумму более $30 млрд (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3% </a:t>
            </a:r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</a:rPr>
              <a:t>ВВП) в июле 2020 г. 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</a:rPr>
              <a:t>инфляция в 20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</a:rPr>
              <a:t>0 г. составила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1.</a:t>
            </a:r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%, </a:t>
            </a:r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</a:rPr>
              <a:t>падение ВВП на 2%</a:t>
            </a:r>
          </a:p>
          <a:p>
            <a:pPr marL="0" indent="0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  <a:buNone/>
            </a:pPr>
            <a:endParaRPr lang="ru-RU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937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-116680"/>
            <a:ext cx="13439775" cy="1803019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3060897" y="246220"/>
            <a:ext cx="86416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ФИСКАЛЬНАЯ ПОЛИТИКА во ВРЕМЯ кризиса </a:t>
            </a:r>
            <a:r>
              <a:rPr lang="en-US" sz="32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COVID-19 </a:t>
            </a:r>
            <a:endParaRPr lang="ru-RU" sz="3200" b="1" cap="all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535820" y="0"/>
            <a:ext cx="131287" cy="1803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81" y="385011"/>
            <a:ext cx="1663329" cy="1171359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D7D22AE-5334-4BD3-AC38-5F0182D942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15" y="2763178"/>
            <a:ext cx="13175342" cy="44114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0204570-7DB2-4CDC-9EDC-0ADE089CC727}"/>
              </a:ext>
            </a:extLst>
          </p:cNvPr>
          <p:cNvSpPr txBox="1"/>
          <p:nvPr/>
        </p:nvSpPr>
        <p:spPr>
          <a:xfrm>
            <a:off x="415636" y="2213264"/>
            <a:ext cx="93102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cs typeface="Vrinda" panose="020B0502040204020203" pitchFamily="34" charset="0"/>
              </a:rPr>
              <a:t>Объем государственной поддержки экономики во время пандемии</a:t>
            </a:r>
          </a:p>
        </p:txBody>
      </p:sp>
    </p:spTree>
    <p:extLst>
      <p:ext uri="{BB962C8B-B14F-4D97-AF65-F5344CB8AC3E}">
        <p14:creationId xmlns:p14="http://schemas.microsoft.com/office/powerpoint/2010/main" val="951732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1803019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3060897" y="385011"/>
            <a:ext cx="86416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КРЕДИТНО-ДЕНЕЖНАЯ ПОЛИТИКА во ВРЕМЯ КРИЗИСА </a:t>
            </a:r>
            <a:r>
              <a:rPr lang="en-US" sz="32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COVID-19 </a:t>
            </a:r>
            <a:endParaRPr lang="ru-RU" sz="3200" b="1" cap="all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535820" y="0"/>
            <a:ext cx="131287" cy="1803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81" y="385011"/>
            <a:ext cx="1663329" cy="117135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704F652-91BA-4B35-B14E-9327FC9392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92" y="2674929"/>
            <a:ext cx="6119390" cy="482387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42E1F9F-2C18-4C28-8691-72C3B86928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29910" y="2674929"/>
            <a:ext cx="5487200" cy="4656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513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1803019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3058473" y="362900"/>
            <a:ext cx="78454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ЧТО Изменилось ВО ВРЕМЯ КРИЗИСА </a:t>
            </a:r>
            <a:r>
              <a:rPr lang="en-US" sz="32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covid-19?</a:t>
            </a:r>
            <a:endParaRPr lang="ru-RU" sz="3200" b="1" cap="all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535820" y="0"/>
            <a:ext cx="131287" cy="1803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81" y="385011"/>
            <a:ext cx="1663329" cy="1171359"/>
          </a:xfrm>
          <a:prstGeom prst="rect">
            <a:avLst/>
          </a:prstGeom>
        </p:spPr>
      </p:pic>
      <p:sp>
        <p:nvSpPr>
          <p:cNvPr id="25" name="Google Shape;64;p15">
            <a:extLst>
              <a:ext uri="{FF2B5EF4-FFF2-40B4-BE49-F238E27FC236}">
                <a16:creationId xmlns:a16="http://schemas.microsoft.com/office/drawing/2014/main" id="{4B4D772C-113A-46FC-9351-DF5712798234}"/>
              </a:ext>
            </a:extLst>
          </p:cNvPr>
          <p:cNvSpPr txBox="1">
            <a:spLocks/>
          </p:cNvSpPr>
          <p:nvPr/>
        </p:nvSpPr>
        <p:spPr>
          <a:xfrm>
            <a:off x="1018309" y="2850993"/>
            <a:ext cx="10089574" cy="4079744"/>
          </a:xfrm>
          <a:prstGeom prst="rect">
            <a:avLst/>
          </a:prstGeom>
        </p:spPr>
        <p:txBody>
          <a:bodyPr spcFirstLastPara="1" vert="horz" wrap="square" lIns="134372" tIns="134372" rIns="134372" bIns="134372" rtlCol="0" anchor="t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Иная природа экономического шока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lang="ru-RU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Более благоприятные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для стран с развивающимися рынками внешние условия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lang="ru-RU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Страны с развивающимися рынками были лучше подготовлены к кризису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r>
              <a:rPr lang="ru-RU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74638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1803019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2959667" y="385011"/>
            <a:ext cx="78454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Хронические болезни стран с развивающимися рынками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535820" y="0"/>
            <a:ext cx="131287" cy="1803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81" y="385011"/>
            <a:ext cx="1663329" cy="1171359"/>
          </a:xfrm>
          <a:prstGeom prst="rect">
            <a:avLst/>
          </a:prstGeom>
        </p:spPr>
      </p:pic>
      <p:sp>
        <p:nvSpPr>
          <p:cNvPr id="25" name="Google Shape;64;p15">
            <a:extLst>
              <a:ext uri="{FF2B5EF4-FFF2-40B4-BE49-F238E27FC236}">
                <a16:creationId xmlns:a16="http://schemas.microsoft.com/office/drawing/2014/main" id="{4B4D772C-113A-46FC-9351-DF5712798234}"/>
              </a:ext>
            </a:extLst>
          </p:cNvPr>
          <p:cNvSpPr txBox="1">
            <a:spLocks/>
          </p:cNvSpPr>
          <p:nvPr/>
        </p:nvSpPr>
        <p:spPr>
          <a:xfrm>
            <a:off x="1444335" y="2310665"/>
            <a:ext cx="10131137" cy="5118835"/>
          </a:xfrm>
          <a:prstGeom prst="rect">
            <a:avLst/>
          </a:prstGeom>
        </p:spPr>
        <p:txBody>
          <a:bodyPr spcFirstLastPara="1" vert="horz" wrap="square" lIns="134372" tIns="134372" rIns="134372" bIns="134372" rtlCol="0" anchor="t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  <a:buNone/>
            </a:pPr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</a:rPr>
              <a:t>1. Высокая волатильность выпуска и потребления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Значительная доля отраслей (сельское хозяйство, добывающая промышленность), подверженных негативным шокам предложения (природные и техногенные катастрофы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геополитические события)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Высокая волатильность условий торговли (соотношения цен на экспорт и импорт)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Сильная открытость экономики и зависимость от международных потоков капитала</a:t>
            </a:r>
          </a:p>
        </p:txBody>
      </p:sp>
    </p:spTree>
    <p:extLst>
      <p:ext uri="{BB962C8B-B14F-4D97-AF65-F5344CB8AC3E}">
        <p14:creationId xmlns:p14="http://schemas.microsoft.com/office/powerpoint/2010/main" val="239446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1803019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2959667" y="385011"/>
            <a:ext cx="78454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Хронические болезни стран с развивающимися рынками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535820" y="0"/>
            <a:ext cx="131287" cy="1803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81" y="385011"/>
            <a:ext cx="1663329" cy="1171359"/>
          </a:xfrm>
          <a:prstGeom prst="rect">
            <a:avLst/>
          </a:prstGeom>
        </p:spPr>
      </p:pic>
      <p:sp>
        <p:nvSpPr>
          <p:cNvPr id="25" name="Google Shape;64;p15">
            <a:extLst>
              <a:ext uri="{FF2B5EF4-FFF2-40B4-BE49-F238E27FC236}">
                <a16:creationId xmlns:a16="http://schemas.microsoft.com/office/drawing/2014/main" id="{4B4D772C-113A-46FC-9351-DF5712798234}"/>
              </a:ext>
            </a:extLst>
          </p:cNvPr>
          <p:cNvSpPr txBox="1">
            <a:spLocks/>
          </p:cNvSpPr>
          <p:nvPr/>
        </p:nvSpPr>
        <p:spPr>
          <a:xfrm>
            <a:off x="1381991" y="2310665"/>
            <a:ext cx="10484427" cy="5118835"/>
          </a:xfrm>
          <a:prstGeom prst="rect">
            <a:avLst/>
          </a:prstGeom>
        </p:spPr>
        <p:txBody>
          <a:bodyPr spcFirstLastPara="1" vert="horz" wrap="square" lIns="134372" tIns="134372" rIns="134372" bIns="134372" rtlCol="0" anchor="t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  <a:buNone/>
            </a:pPr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</a:rPr>
              <a:t>2. Макроэкономическая и финансовая нестабильность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Процикличность фискальной и монетарной политики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Большой исторический опыт серьезных финансовых кризисов: суверенных дефолтов, валютных кризисов, банковских кризисов и гиперинфляций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Низкий уровень доверия к проводимой политике: высокие премии за риск по суверенному долгу, долг в иностранной валюте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и на короткий срок (первородный грех развивающихся стран), незаякоренные инфляционные ожидания</a:t>
            </a:r>
          </a:p>
        </p:txBody>
      </p:sp>
    </p:spTree>
    <p:extLst>
      <p:ext uri="{BB962C8B-B14F-4D97-AF65-F5344CB8AC3E}">
        <p14:creationId xmlns:p14="http://schemas.microsoft.com/office/powerpoint/2010/main" val="1421368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-1" y="0"/>
            <a:ext cx="13439775" cy="1803019"/>
          </a:xfrm>
          <a:prstGeom prst="rect">
            <a:avLst/>
          </a:prstGeom>
          <a:solidFill>
            <a:srgbClr val="0B3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913E31-5FC6-40F8-96DF-8F2E9F072299}"/>
              </a:ext>
            </a:extLst>
          </p:cNvPr>
          <p:cNvSpPr txBox="1"/>
          <p:nvPr/>
        </p:nvSpPr>
        <p:spPr>
          <a:xfrm>
            <a:off x="2959667" y="385011"/>
            <a:ext cx="78454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cap="all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Хронические болезни стран с развивающимися рынками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E513D2-2D38-4E84-8B78-2BCAC781BFA5}"/>
              </a:ext>
            </a:extLst>
          </p:cNvPr>
          <p:cNvSpPr/>
          <p:nvPr/>
        </p:nvSpPr>
        <p:spPr>
          <a:xfrm>
            <a:off x="2535820" y="0"/>
            <a:ext cx="131287" cy="1803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17" dirty="0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1861621-FEEC-4F31-8CAC-FEA7BE7EC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81" y="385011"/>
            <a:ext cx="1663329" cy="1171359"/>
          </a:xfrm>
          <a:prstGeom prst="rect">
            <a:avLst/>
          </a:prstGeom>
        </p:spPr>
      </p:pic>
      <p:sp>
        <p:nvSpPr>
          <p:cNvPr id="25" name="Google Shape;64;p15">
            <a:extLst>
              <a:ext uri="{FF2B5EF4-FFF2-40B4-BE49-F238E27FC236}">
                <a16:creationId xmlns:a16="http://schemas.microsoft.com/office/drawing/2014/main" id="{4B4D772C-113A-46FC-9351-DF5712798234}"/>
              </a:ext>
            </a:extLst>
          </p:cNvPr>
          <p:cNvSpPr txBox="1">
            <a:spLocks/>
          </p:cNvSpPr>
          <p:nvPr/>
        </p:nvSpPr>
        <p:spPr>
          <a:xfrm>
            <a:off x="1381991" y="2310665"/>
            <a:ext cx="10484427" cy="5118835"/>
          </a:xfrm>
          <a:prstGeom prst="rect">
            <a:avLst/>
          </a:prstGeom>
        </p:spPr>
        <p:txBody>
          <a:bodyPr spcFirstLastPara="1" vert="horz" wrap="square" lIns="134372" tIns="134372" rIns="134372" bIns="134372" rtlCol="0" anchor="t" anchorCtr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  <a:buNone/>
            </a:pPr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</a:rPr>
              <a:t>3. Структурные проблемы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Незащищенность прав собственности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Существенная роль государственного сектора, слабая конкуренция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Высокая коррупция, капитализм для своих</a:t>
            </a: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Неразвитая инфраструктура и низкий уровень человеческого капитала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00000"/>
              </a:lnSpc>
              <a:spcAft>
                <a:spcPts val="1176"/>
              </a:spcAft>
              <a:buClr>
                <a:srgbClr val="0B3A6E"/>
              </a:buClr>
              <a:buSzPct val="130000"/>
            </a:pP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Проблемы в банковском секторе (высокая доля плохих кредитов, несоответствие валютной структуры активов и пассивов)</a:t>
            </a:r>
          </a:p>
        </p:txBody>
      </p:sp>
    </p:spTree>
    <p:extLst>
      <p:ext uri="{BB962C8B-B14F-4D97-AF65-F5344CB8AC3E}">
        <p14:creationId xmlns:p14="http://schemas.microsoft.com/office/powerpoint/2010/main" val="38021256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1168</TotalTime>
  <Words>1049</Words>
  <Application>Microsoft Office PowerPoint</Application>
  <PresentationFormat>Произвольный</PresentationFormat>
  <Paragraphs>121</Paragraphs>
  <Slides>23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GillSans-Light</vt:lpstr>
      <vt:lpstr>Segoe UI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User</dc:creator>
  <cp:lastModifiedBy>Valery Charnavoki</cp:lastModifiedBy>
  <cp:revision>282</cp:revision>
  <dcterms:created xsi:type="dcterms:W3CDTF">2018-10-17T12:19:16Z</dcterms:created>
  <dcterms:modified xsi:type="dcterms:W3CDTF">2021-10-28T01:46:01Z</dcterms:modified>
</cp:coreProperties>
</file>